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6" r:id="rId2"/>
    <p:sldId id="257" r:id="rId3"/>
    <p:sldId id="258" r:id="rId4"/>
    <p:sldId id="262" r:id="rId5"/>
    <p:sldId id="265" r:id="rId6"/>
    <p:sldId id="266" r:id="rId7"/>
    <p:sldId id="264" r:id="rId8"/>
    <p:sldId id="288" r:id="rId9"/>
    <p:sldId id="263" r:id="rId10"/>
    <p:sldId id="295" r:id="rId11"/>
    <p:sldId id="273" r:id="rId12"/>
    <p:sldId id="278" r:id="rId13"/>
    <p:sldId id="268" r:id="rId14"/>
    <p:sldId id="269" r:id="rId15"/>
    <p:sldId id="270" r:id="rId16"/>
    <p:sldId id="271" r:id="rId17"/>
    <p:sldId id="279" r:id="rId18"/>
    <p:sldId id="293" r:id="rId19"/>
    <p:sldId id="277" r:id="rId20"/>
    <p:sldId id="275" r:id="rId21"/>
    <p:sldId id="276" r:id="rId22"/>
    <p:sldId id="287" r:id="rId23"/>
    <p:sldId id="294" r:id="rId24"/>
    <p:sldId id="296" r:id="rId25"/>
    <p:sldId id="298" r:id="rId26"/>
    <p:sldId id="291" r:id="rId27"/>
    <p:sldId id="290" r:id="rId28"/>
    <p:sldId id="289" r:id="rId29"/>
    <p:sldId id="297" r:id="rId30"/>
    <p:sldId id="292"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7438" autoAdjust="0"/>
  </p:normalViewPr>
  <p:slideViewPr>
    <p:cSldViewPr snapToGrid="0">
      <p:cViewPr varScale="1">
        <p:scale>
          <a:sx n="88" d="100"/>
          <a:sy n="88" d="100"/>
        </p:scale>
        <p:origin x="14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CDC7FA-4FCE-4B03-A3D3-0F2B77471C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FCB73EA0-A9A0-47A5-95BE-8766B0EEF4E4}">
      <dgm:prSet/>
      <dgm:spPr/>
      <dgm:t>
        <a:bodyPr/>
        <a:lstStyle/>
        <a:p>
          <a:r>
            <a:rPr lang="de-DE"/>
            <a:t>Geeignet für viele unterschiedliche Daten </a:t>
          </a:r>
          <a:endParaRPr lang="en-GB"/>
        </a:p>
      </dgm:t>
    </dgm:pt>
    <dgm:pt modelId="{CE62B9DC-1A93-43B7-AA05-2C8C710C6481}" type="parTrans" cxnId="{2210CDB0-396F-44F9-895D-9934C7342A1D}">
      <dgm:prSet/>
      <dgm:spPr/>
      <dgm:t>
        <a:bodyPr/>
        <a:lstStyle/>
        <a:p>
          <a:endParaRPr lang="en-GB"/>
        </a:p>
      </dgm:t>
    </dgm:pt>
    <dgm:pt modelId="{539CC073-8805-41C9-89FF-2862C79164DB}" type="sibTrans" cxnId="{2210CDB0-396F-44F9-895D-9934C7342A1D}">
      <dgm:prSet/>
      <dgm:spPr/>
      <dgm:t>
        <a:bodyPr/>
        <a:lstStyle/>
        <a:p>
          <a:endParaRPr lang="en-GB"/>
        </a:p>
      </dgm:t>
    </dgm:pt>
    <dgm:pt modelId="{AAC4FAD2-749A-4115-854B-6D0E0E7C7E3C}">
      <dgm:prSet/>
      <dgm:spPr/>
      <dgm:t>
        <a:bodyPr/>
        <a:lstStyle/>
        <a:p>
          <a:r>
            <a:rPr lang="en-GB"/>
            <a:t>Dokumente als gekapselte objektähnliche Dateneinheit</a:t>
          </a:r>
        </a:p>
      </dgm:t>
    </dgm:pt>
    <dgm:pt modelId="{88DBCBE2-3330-4ECA-9D9C-0208655EABDC}" type="parTrans" cxnId="{B1368AC8-3E60-4D39-8960-80DEE4C48DD5}">
      <dgm:prSet/>
      <dgm:spPr/>
      <dgm:t>
        <a:bodyPr/>
        <a:lstStyle/>
        <a:p>
          <a:endParaRPr lang="en-GB"/>
        </a:p>
      </dgm:t>
    </dgm:pt>
    <dgm:pt modelId="{82E712AC-9745-4530-B27E-E590ED1D0647}" type="sibTrans" cxnId="{B1368AC8-3E60-4D39-8960-80DEE4C48DD5}">
      <dgm:prSet/>
      <dgm:spPr/>
      <dgm:t>
        <a:bodyPr/>
        <a:lstStyle/>
        <a:p>
          <a:endParaRPr lang="en-GB"/>
        </a:p>
      </dgm:t>
    </dgm:pt>
    <dgm:pt modelId="{46510037-821B-4CEC-BD54-A02FA2E70769}">
      <dgm:prSet/>
      <dgm:spPr/>
      <dgm:t>
        <a:bodyPr/>
        <a:lstStyle/>
        <a:p>
          <a:r>
            <a:rPr lang="en-GB" dirty="0" err="1"/>
            <a:t>Schnelligkeit</a:t>
          </a:r>
          <a:r>
            <a:rPr lang="en-GB" dirty="0"/>
            <a:t> </a:t>
          </a:r>
          <a:r>
            <a:rPr lang="en-GB" dirty="0" err="1"/>
            <a:t>im</a:t>
          </a:r>
          <a:r>
            <a:rPr lang="en-GB" dirty="0"/>
            <a:t> </a:t>
          </a:r>
          <a:r>
            <a:rPr lang="en-GB" dirty="0" err="1"/>
            <a:t>Sammeln</a:t>
          </a:r>
          <a:r>
            <a:rPr lang="en-GB" dirty="0"/>
            <a:t> </a:t>
          </a:r>
          <a:r>
            <a:rPr lang="en-GB" dirty="0" err="1"/>
            <a:t>im</a:t>
          </a:r>
          <a:r>
            <a:rPr lang="en-GB" dirty="0"/>
            <a:t> </a:t>
          </a:r>
          <a:r>
            <a:rPr lang="en-GB" dirty="0" err="1"/>
            <a:t>Austausch</a:t>
          </a:r>
          <a:r>
            <a:rPr lang="en-GB" dirty="0"/>
            <a:t> </a:t>
          </a:r>
          <a:r>
            <a:rPr lang="en-GB" dirty="0" err="1"/>
            <a:t>gegen</a:t>
          </a:r>
          <a:r>
            <a:rPr lang="en-GB" dirty="0"/>
            <a:t> </a:t>
          </a:r>
          <a:r>
            <a:rPr lang="en-GB" dirty="0" err="1"/>
            <a:t>Schnelligkeit</a:t>
          </a:r>
          <a:r>
            <a:rPr lang="en-GB" dirty="0"/>
            <a:t> </a:t>
          </a:r>
          <a:r>
            <a:rPr lang="en-GB" dirty="0" err="1"/>
            <a:t>im</a:t>
          </a:r>
          <a:r>
            <a:rPr lang="en-GB" dirty="0"/>
            <a:t> </a:t>
          </a:r>
          <a:r>
            <a:rPr lang="en-GB" dirty="0" err="1"/>
            <a:t>Analysieren</a:t>
          </a:r>
          <a:endParaRPr lang="en-GB" dirty="0"/>
        </a:p>
      </dgm:t>
    </dgm:pt>
    <dgm:pt modelId="{B3F7C472-6859-437A-A364-3940CE0E9DBB}" type="parTrans" cxnId="{D3B825B5-0AF4-41AB-A25D-68CAD7B84C03}">
      <dgm:prSet/>
      <dgm:spPr/>
      <dgm:t>
        <a:bodyPr/>
        <a:lstStyle/>
        <a:p>
          <a:endParaRPr lang="en-GB"/>
        </a:p>
      </dgm:t>
    </dgm:pt>
    <dgm:pt modelId="{220F07A4-3165-48D7-95DD-5E8CA3B5E130}" type="sibTrans" cxnId="{D3B825B5-0AF4-41AB-A25D-68CAD7B84C03}">
      <dgm:prSet/>
      <dgm:spPr/>
      <dgm:t>
        <a:bodyPr/>
        <a:lstStyle/>
        <a:p>
          <a:endParaRPr lang="en-GB"/>
        </a:p>
      </dgm:t>
    </dgm:pt>
    <dgm:pt modelId="{95524427-75EF-493B-A61E-7C985F0B9AFA}" type="pres">
      <dgm:prSet presAssocID="{CECDC7FA-4FCE-4B03-A3D3-0F2B77471C84}" presName="linear" presStyleCnt="0">
        <dgm:presLayoutVars>
          <dgm:animLvl val="lvl"/>
          <dgm:resizeHandles val="exact"/>
        </dgm:presLayoutVars>
      </dgm:prSet>
      <dgm:spPr/>
    </dgm:pt>
    <dgm:pt modelId="{6B5706C0-6E5C-43FE-AC4F-9D7B83108356}" type="pres">
      <dgm:prSet presAssocID="{FCB73EA0-A9A0-47A5-95BE-8766B0EEF4E4}" presName="parentText" presStyleLbl="node1" presStyleIdx="0" presStyleCnt="3">
        <dgm:presLayoutVars>
          <dgm:chMax val="0"/>
          <dgm:bulletEnabled val="1"/>
        </dgm:presLayoutVars>
      </dgm:prSet>
      <dgm:spPr/>
    </dgm:pt>
    <dgm:pt modelId="{0F2E39F3-096F-4CE6-AD03-16034CE25DCB}" type="pres">
      <dgm:prSet presAssocID="{539CC073-8805-41C9-89FF-2862C79164DB}" presName="spacer" presStyleCnt="0"/>
      <dgm:spPr/>
    </dgm:pt>
    <dgm:pt modelId="{B288BB2C-DF33-41B1-96DD-0B254F5D37F2}" type="pres">
      <dgm:prSet presAssocID="{AAC4FAD2-749A-4115-854B-6D0E0E7C7E3C}" presName="parentText" presStyleLbl="node1" presStyleIdx="1" presStyleCnt="3">
        <dgm:presLayoutVars>
          <dgm:chMax val="0"/>
          <dgm:bulletEnabled val="1"/>
        </dgm:presLayoutVars>
      </dgm:prSet>
      <dgm:spPr/>
    </dgm:pt>
    <dgm:pt modelId="{3FBDFA8E-F399-4573-8911-EFEC6FC2D802}" type="pres">
      <dgm:prSet presAssocID="{82E712AC-9745-4530-B27E-E590ED1D0647}" presName="spacer" presStyleCnt="0"/>
      <dgm:spPr/>
    </dgm:pt>
    <dgm:pt modelId="{0F880194-B113-4875-B990-B0B90EB3E3B6}" type="pres">
      <dgm:prSet presAssocID="{46510037-821B-4CEC-BD54-A02FA2E70769}" presName="parentText" presStyleLbl="node1" presStyleIdx="2" presStyleCnt="3">
        <dgm:presLayoutVars>
          <dgm:chMax val="0"/>
          <dgm:bulletEnabled val="1"/>
        </dgm:presLayoutVars>
      </dgm:prSet>
      <dgm:spPr/>
    </dgm:pt>
  </dgm:ptLst>
  <dgm:cxnLst>
    <dgm:cxn modelId="{3A1BC826-B863-4A50-9178-EB2FBA0DCBDA}" type="presOf" srcId="{FCB73EA0-A9A0-47A5-95BE-8766B0EEF4E4}" destId="{6B5706C0-6E5C-43FE-AC4F-9D7B83108356}" srcOrd="0" destOrd="0" presId="urn:microsoft.com/office/officeart/2005/8/layout/vList2"/>
    <dgm:cxn modelId="{1124783C-6423-48E9-9B47-08C6EFC96A43}" type="presOf" srcId="{CECDC7FA-4FCE-4B03-A3D3-0F2B77471C84}" destId="{95524427-75EF-493B-A61E-7C985F0B9AFA}" srcOrd="0" destOrd="0" presId="urn:microsoft.com/office/officeart/2005/8/layout/vList2"/>
    <dgm:cxn modelId="{2210CDB0-396F-44F9-895D-9934C7342A1D}" srcId="{CECDC7FA-4FCE-4B03-A3D3-0F2B77471C84}" destId="{FCB73EA0-A9A0-47A5-95BE-8766B0EEF4E4}" srcOrd="0" destOrd="0" parTransId="{CE62B9DC-1A93-43B7-AA05-2C8C710C6481}" sibTransId="{539CC073-8805-41C9-89FF-2862C79164DB}"/>
    <dgm:cxn modelId="{D3B825B5-0AF4-41AB-A25D-68CAD7B84C03}" srcId="{CECDC7FA-4FCE-4B03-A3D3-0F2B77471C84}" destId="{46510037-821B-4CEC-BD54-A02FA2E70769}" srcOrd="2" destOrd="0" parTransId="{B3F7C472-6859-437A-A364-3940CE0E9DBB}" sibTransId="{220F07A4-3165-48D7-95DD-5E8CA3B5E130}"/>
    <dgm:cxn modelId="{B1368AC8-3E60-4D39-8960-80DEE4C48DD5}" srcId="{CECDC7FA-4FCE-4B03-A3D3-0F2B77471C84}" destId="{AAC4FAD2-749A-4115-854B-6D0E0E7C7E3C}" srcOrd="1" destOrd="0" parTransId="{88DBCBE2-3330-4ECA-9D9C-0208655EABDC}" sibTransId="{82E712AC-9745-4530-B27E-E590ED1D0647}"/>
    <dgm:cxn modelId="{837EE0CA-7090-4E39-A339-ABA477452B5C}" type="presOf" srcId="{AAC4FAD2-749A-4115-854B-6D0E0E7C7E3C}" destId="{B288BB2C-DF33-41B1-96DD-0B254F5D37F2}" srcOrd="0" destOrd="0" presId="urn:microsoft.com/office/officeart/2005/8/layout/vList2"/>
    <dgm:cxn modelId="{803028F8-9B2F-4651-A695-84FFA5369F1B}" type="presOf" srcId="{46510037-821B-4CEC-BD54-A02FA2E70769}" destId="{0F880194-B113-4875-B990-B0B90EB3E3B6}" srcOrd="0" destOrd="0" presId="urn:microsoft.com/office/officeart/2005/8/layout/vList2"/>
    <dgm:cxn modelId="{093B2135-4543-4F33-B8A5-C9F55857A473}" type="presParOf" srcId="{95524427-75EF-493B-A61E-7C985F0B9AFA}" destId="{6B5706C0-6E5C-43FE-AC4F-9D7B83108356}" srcOrd="0" destOrd="0" presId="urn:microsoft.com/office/officeart/2005/8/layout/vList2"/>
    <dgm:cxn modelId="{50E57746-543F-415A-A74E-FB37251BF6A3}" type="presParOf" srcId="{95524427-75EF-493B-A61E-7C985F0B9AFA}" destId="{0F2E39F3-096F-4CE6-AD03-16034CE25DCB}" srcOrd="1" destOrd="0" presId="urn:microsoft.com/office/officeart/2005/8/layout/vList2"/>
    <dgm:cxn modelId="{A2029383-CD9C-4441-9FCB-5ECE341BA077}" type="presParOf" srcId="{95524427-75EF-493B-A61E-7C985F0B9AFA}" destId="{B288BB2C-DF33-41B1-96DD-0B254F5D37F2}" srcOrd="2" destOrd="0" presId="urn:microsoft.com/office/officeart/2005/8/layout/vList2"/>
    <dgm:cxn modelId="{D415F5BB-6D5F-40F2-9364-C1EDB44C4392}" type="presParOf" srcId="{95524427-75EF-493B-A61E-7C985F0B9AFA}" destId="{3FBDFA8E-F399-4573-8911-EFEC6FC2D802}" srcOrd="3" destOrd="0" presId="urn:microsoft.com/office/officeart/2005/8/layout/vList2"/>
    <dgm:cxn modelId="{29E3C3CA-9DF9-4672-8DEC-3DC78C83A273}" type="presParOf" srcId="{95524427-75EF-493B-A61E-7C985F0B9AFA}" destId="{0F880194-B113-4875-B990-B0B90EB3E3B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706C0-6E5C-43FE-AC4F-9D7B83108356}">
      <dsp:nvSpPr>
        <dsp:cNvPr id="0" name=""/>
        <dsp:cNvSpPr/>
      </dsp:nvSpPr>
      <dsp:spPr>
        <a:xfrm>
          <a:off x="0" y="2302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DE" sz="3200" kern="1200"/>
            <a:t>Geeignet für viele unterschiedliche Daten </a:t>
          </a:r>
          <a:endParaRPr lang="en-GB" sz="3200" kern="1200"/>
        </a:p>
      </dsp:txBody>
      <dsp:txXfrm>
        <a:off x="59399" y="82425"/>
        <a:ext cx="8477870" cy="1098002"/>
      </dsp:txXfrm>
    </dsp:sp>
    <dsp:sp modelId="{B288BB2C-DF33-41B1-96DD-0B254F5D37F2}">
      <dsp:nvSpPr>
        <dsp:cNvPr id="0" name=""/>
        <dsp:cNvSpPr/>
      </dsp:nvSpPr>
      <dsp:spPr>
        <a:xfrm>
          <a:off x="0" y="133198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Dokumente als gekapselte objektähnliche Dateneinheit</a:t>
          </a:r>
        </a:p>
      </dsp:txBody>
      <dsp:txXfrm>
        <a:off x="59399" y="1391385"/>
        <a:ext cx="8477870" cy="1098002"/>
      </dsp:txXfrm>
    </dsp:sp>
    <dsp:sp modelId="{0F880194-B113-4875-B990-B0B90EB3E3B6}">
      <dsp:nvSpPr>
        <dsp:cNvPr id="0" name=""/>
        <dsp:cNvSpPr/>
      </dsp:nvSpPr>
      <dsp:spPr>
        <a:xfrm>
          <a:off x="0" y="264094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err="1"/>
            <a:t>Schnelligkeit</a:t>
          </a:r>
          <a:r>
            <a:rPr lang="en-GB" sz="3200" kern="1200" dirty="0"/>
            <a:t> </a:t>
          </a:r>
          <a:r>
            <a:rPr lang="en-GB" sz="3200" kern="1200" dirty="0" err="1"/>
            <a:t>im</a:t>
          </a:r>
          <a:r>
            <a:rPr lang="en-GB" sz="3200" kern="1200" dirty="0"/>
            <a:t> </a:t>
          </a:r>
          <a:r>
            <a:rPr lang="en-GB" sz="3200" kern="1200" dirty="0" err="1"/>
            <a:t>Sammeln</a:t>
          </a:r>
          <a:r>
            <a:rPr lang="en-GB" sz="3200" kern="1200" dirty="0"/>
            <a:t> </a:t>
          </a:r>
          <a:r>
            <a:rPr lang="en-GB" sz="3200" kern="1200" dirty="0" err="1"/>
            <a:t>im</a:t>
          </a:r>
          <a:r>
            <a:rPr lang="en-GB" sz="3200" kern="1200" dirty="0"/>
            <a:t> </a:t>
          </a:r>
          <a:r>
            <a:rPr lang="en-GB" sz="3200" kern="1200" dirty="0" err="1"/>
            <a:t>Austausch</a:t>
          </a:r>
          <a:r>
            <a:rPr lang="en-GB" sz="3200" kern="1200" dirty="0"/>
            <a:t> </a:t>
          </a:r>
          <a:r>
            <a:rPr lang="en-GB" sz="3200" kern="1200" dirty="0" err="1"/>
            <a:t>gegen</a:t>
          </a:r>
          <a:r>
            <a:rPr lang="en-GB" sz="3200" kern="1200" dirty="0"/>
            <a:t> </a:t>
          </a:r>
          <a:r>
            <a:rPr lang="en-GB" sz="3200" kern="1200" dirty="0" err="1"/>
            <a:t>Schnelligkeit</a:t>
          </a:r>
          <a:r>
            <a:rPr lang="en-GB" sz="3200" kern="1200" dirty="0"/>
            <a:t> </a:t>
          </a:r>
          <a:r>
            <a:rPr lang="en-GB" sz="3200" kern="1200" dirty="0" err="1"/>
            <a:t>im</a:t>
          </a:r>
          <a:r>
            <a:rPr lang="en-GB" sz="3200" kern="1200" dirty="0"/>
            <a:t> </a:t>
          </a:r>
          <a:r>
            <a:rPr lang="en-GB" sz="3200" kern="1200" dirty="0" err="1"/>
            <a:t>Analysieren</a:t>
          </a:r>
          <a:endParaRPr lang="en-GB" sz="3200" kern="1200" dirty="0"/>
        </a:p>
      </dsp:txBody>
      <dsp:txXfrm>
        <a:off x="59399" y="2700345"/>
        <a:ext cx="8477870"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13/05/2020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Ich stell ein paar Fragen während den Folien am Ende gibt es dann mehrere Aufgaben.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11</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p>
          <a:p>
            <a:r>
              <a:rPr lang="de-DE" dirty="0"/>
              <a:t>Es gibt auch einen MapReduce Ansatz</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327190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a:p>
            <a:r>
              <a:rPr lang="de-DE" dirty="0"/>
              <a:t>Diese arbeiten das </a:t>
            </a:r>
            <a:r>
              <a:rPr lang="de-DE" dirty="0" err="1"/>
              <a:t>oplog</a:t>
            </a:r>
            <a:r>
              <a:rPr lang="de-DE" dirty="0"/>
              <a:t> dann asynchron ab.</a:t>
            </a:r>
          </a:p>
          <a:p>
            <a:r>
              <a:rPr lang="de-DE" dirty="0"/>
              <a:t>Wenn ein Replication </a:t>
            </a:r>
            <a:r>
              <a:rPr lang="de-DE" dirty="0" err="1"/>
              <a:t>set</a:t>
            </a:r>
            <a:r>
              <a:rPr lang="de-DE" dirty="0"/>
              <a:t> erstmals erstellt wird, wird der Datensatz vom Primary geklont.</a:t>
            </a:r>
          </a:p>
          <a:p>
            <a:r>
              <a:rPr lang="de-DE" dirty="0"/>
              <a:t>Die Größe des </a:t>
            </a:r>
            <a:r>
              <a:rPr lang="de-DE" dirty="0" err="1"/>
              <a:t>oplogs</a:t>
            </a:r>
            <a:r>
              <a:rPr lang="de-DE" dirty="0"/>
              <a:t> ist fest daraus wird abgeleitet ob ein initial </a:t>
            </a:r>
            <a:r>
              <a:rPr lang="de-DE" dirty="0" err="1"/>
              <a:t>sync</a:t>
            </a:r>
            <a:r>
              <a:rPr lang="de-DE" dirty="0"/>
              <a:t> notwendig ist.</a:t>
            </a:r>
          </a:p>
          <a:p>
            <a:r>
              <a:rPr lang="de-DE" dirty="0"/>
              <a:t>Frage: Was denkt ihr passiert wenn die Primary </a:t>
            </a:r>
            <a:r>
              <a:rPr lang="de-DE" dirty="0" err="1"/>
              <a:t>Node</a:t>
            </a:r>
            <a:r>
              <a:rPr lang="de-DE" dirty="0"/>
              <a:t> ausfällt?</a:t>
            </a:r>
          </a:p>
        </p:txBody>
      </p:sp>
      <p:sp>
        <p:nvSpPr>
          <p:cNvPr id="4" name="Foliennummernplatzhalter 3"/>
          <p:cNvSpPr>
            <a:spLocks noGrp="1"/>
          </p:cNvSpPr>
          <p:nvPr>
            <p:ph type="sldNum" sz="quarter" idx="5"/>
          </p:nvPr>
        </p:nvSpPr>
        <p:spPr/>
        <p:txBody>
          <a:bodyPr/>
          <a:lstStyle/>
          <a:p>
            <a:fld id="{4C416D00-CE6F-4315-92D5-7C9B9CFBC6A4}" type="slidenum">
              <a:rPr lang="en-GB" smtClean="0"/>
              <a:t>20</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GB" dirty="0"/>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359796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Gesamte Information für ein Dokument muss in diesem Dokument sein.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4163478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738924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23479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29</a:t>
            </a:fld>
            <a:endParaRPr lang="en-GB"/>
          </a:p>
        </p:txBody>
      </p:sp>
    </p:spTree>
    <p:extLst>
      <p:ext uri="{BB962C8B-B14F-4D97-AF65-F5344CB8AC3E}">
        <p14:creationId xmlns:p14="http://schemas.microsoft.com/office/powerpoint/2010/main" val="2010202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30</a:t>
            </a:fld>
            <a:endParaRPr lang="en-GB"/>
          </a:p>
        </p:txBody>
      </p:sp>
    </p:spTree>
    <p:extLst>
      <p:ext uri="{BB962C8B-B14F-4D97-AF65-F5344CB8AC3E}">
        <p14:creationId xmlns:p14="http://schemas.microsoft.com/office/powerpoint/2010/main" val="2533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Nähe</a:t>
            </a:r>
            <a:r>
              <a:rPr lang="en-GB" dirty="0"/>
              <a:t> </a:t>
            </a:r>
            <a:r>
              <a:rPr lang="en-GB" dirty="0" err="1"/>
              <a:t>zum</a:t>
            </a:r>
            <a:r>
              <a:rPr lang="en-GB" dirty="0"/>
              <a:t> Internet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28600" indent="-228600">
              <a:buAutoNum type="arabicPeriod"/>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a:pPr>
            <a:r>
              <a:rPr lang="en-GB" dirty="0"/>
              <a:t>Sind </a:t>
            </a:r>
            <a:r>
              <a:rPr lang="en-GB" dirty="0" err="1"/>
              <a:t>somit</a:t>
            </a:r>
            <a:r>
              <a:rPr lang="en-GB" dirty="0"/>
              <a:t> semi </a:t>
            </a:r>
            <a:r>
              <a:rPr lang="en-GB" dirty="0" err="1"/>
              <a:t>strukturiert</a:t>
            </a:r>
            <a:r>
              <a:rPr lang="en-GB" dirty="0"/>
              <a:t>. </a:t>
            </a:r>
          </a:p>
          <a:p>
            <a:pPr marL="228600" indent="-228600">
              <a:buAutoNum type="arabicPeriod"/>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8</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202131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234368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13.05.2020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13.05.2020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13.05.2020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13.05.2020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www.mongodb.com/nosql-explained/nosql-vs-sql" TargetMode="External"/><Relationship Id="rId3" Type="http://schemas.openxmlformats.org/officeDocument/2006/relationships/hyperlink" Target="https://github.com/ramnes/awesome-mongodb" TargetMode="External"/><Relationship Id="rId7" Type="http://schemas.openxmlformats.org/officeDocument/2006/relationships/hyperlink" Target="https://docs.couchdb.org/en/stable/" TargetMode="External"/><Relationship Id="rId2" Type="http://schemas.openxmlformats.org/officeDocument/2006/relationships/hyperlink" Target="https://db-engines.com/de/ranking" TargetMode="External"/><Relationship Id="rId1" Type="http://schemas.openxmlformats.org/officeDocument/2006/relationships/slideLayout" Target="../slideLayouts/slideLayout2.xml"/><Relationship Id="rId6" Type="http://schemas.openxmlformats.org/officeDocument/2006/relationships/hyperlink" Target="https://docs.couchbase.com/home/index.html" TargetMode="External"/><Relationship Id="rId5" Type="http://schemas.openxmlformats.org/officeDocument/2006/relationships/hyperlink" Target="https://blog.panoply.io/couchdb-vs-mongodb" TargetMode="External"/><Relationship Id="rId4" Type="http://schemas.openxmlformats.org/officeDocument/2006/relationships/hyperlink" Target="https://docs.mongodb.com/manual/" TargetMode="Externa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sz="3600" b="1" dirty="0">
                <a:solidFill>
                  <a:schemeClr val="accent1"/>
                </a:solidFill>
                <a:ea typeface="+mj-ea"/>
                <a:cs typeface="+mj-cs"/>
              </a:rPr>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10</a:t>
            </a:fld>
            <a:endParaRPr lang="en-GB"/>
          </a:p>
        </p:txBody>
      </p:sp>
      <p:pic>
        <p:nvPicPr>
          <p:cNvPr id="7" name="Grafik 6" descr="Ein Bild, das Regenschirm, Zeichnung enthält.&#10;&#10;Automatisch generierte Beschreibung">
            <a:extLst>
              <a:ext uri="{FF2B5EF4-FFF2-40B4-BE49-F238E27FC236}">
                <a16:creationId xmlns:a16="http://schemas.microsoft.com/office/drawing/2014/main" id="{C40B4D39-DE5F-423D-A951-26226E248099}"/>
              </a:ext>
            </a:extLst>
          </p:cNvPr>
          <p:cNvPicPr>
            <a:picLocks noChangeAspect="1"/>
          </p:cNvPicPr>
          <p:nvPr/>
        </p:nvPicPr>
        <p:blipFill rotWithShape="1">
          <a:blip r:embed="rId3">
            <a:extLst>
              <a:ext uri="{28A0092B-C50C-407E-A947-70E740481C1C}">
                <a14:useLocalDpi xmlns:a14="http://schemas.microsoft.com/office/drawing/2010/main" val="0"/>
              </a:ext>
            </a:extLst>
          </a:blip>
          <a:srcRect b="22405"/>
          <a:stretch/>
        </p:blipFill>
        <p:spPr>
          <a:xfrm>
            <a:off x="5141385" y="1930400"/>
            <a:ext cx="4127495" cy="3037198"/>
          </a:xfrm>
          <a:prstGeom prst="rect">
            <a:avLst/>
          </a:prstGeom>
        </p:spPr>
      </p:pic>
    </p:spTree>
    <p:extLst>
      <p:ext uri="{BB962C8B-B14F-4D97-AF65-F5344CB8AC3E}">
        <p14:creationId xmlns:p14="http://schemas.microsoft.com/office/powerpoint/2010/main" val="395093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a:p>
            <a:r>
              <a:rPr lang="de-DE" dirty="0"/>
              <a:t>ACID auf Dokumenten Ebene</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12</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schwarz, Laptop, Bildschirm enthält.&#10;&#10;Automatisch generierte Beschreibung">
            <a:extLst>
              <a:ext uri="{FF2B5EF4-FFF2-40B4-BE49-F238E27FC236}">
                <a16:creationId xmlns:a16="http://schemas.microsoft.com/office/drawing/2014/main" id="{E485CA77-C43D-44DE-BFE8-8757CF0417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400"/>
            <a:ext cx="8259837" cy="3622528"/>
          </a:xfrm>
        </p:spPr>
      </p:pic>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8291024-0714-49CD-A228-E82F622806C2}"/>
              </a:ext>
            </a:extLst>
          </p:cNvPr>
          <p:cNvSpPr>
            <a:spLocks noGrp="1"/>
          </p:cNvSpPr>
          <p:nvPr>
            <p:ph idx="1"/>
          </p:nvPr>
        </p:nvSpPr>
        <p:spPr/>
        <p:txBody>
          <a:bodyPr/>
          <a:lstStyle/>
          <a:p>
            <a:pPr marL="0" indent="0">
              <a:buNone/>
            </a:pPr>
            <a:r>
              <a:rPr lang="de-DE" dirty="0"/>
              <a:t>Ich möchte alle Dokumente deren </a:t>
            </a:r>
            <a:r>
              <a:rPr lang="de-DE" dirty="0" err="1"/>
              <a:t>amount</a:t>
            </a:r>
            <a:r>
              <a:rPr lang="de-DE" dirty="0"/>
              <a:t> Feld größer als 280 ist.</a:t>
            </a:r>
          </a:p>
          <a:p>
            <a:pPr marL="0" indent="0">
              <a:buNone/>
            </a:pPr>
            <a:r>
              <a:rPr lang="de-DE" dirty="0"/>
              <a:t>Tipp: Der „größer als“ Operator ist „</a:t>
            </a:r>
            <a:r>
              <a:rPr lang="de-DE" dirty="0" err="1"/>
              <a:t>gt</a:t>
            </a:r>
            <a:r>
              <a:rPr lang="de-DE" dirty="0"/>
              <a:t>“ </a:t>
            </a:r>
          </a:p>
          <a:p>
            <a:pPr marL="0" indent="0">
              <a:buNone/>
            </a:pPr>
            <a:endParaRPr lang="de-DE" dirty="0"/>
          </a:p>
          <a:p>
            <a:pPr marL="0" indent="0">
              <a:buNone/>
            </a:pPr>
            <a:r>
              <a:rPr lang="de-DE" dirty="0" err="1"/>
              <a:t>db.orders.aggregate</a:t>
            </a:r>
            <a:r>
              <a:rPr lang="de-DE" dirty="0"/>
              <a:t>([</a:t>
            </a:r>
          </a:p>
          <a:p>
            <a:pPr marL="0" indent="0">
              <a:buNone/>
            </a:pPr>
            <a:r>
              <a:rPr lang="de-DE" dirty="0"/>
              <a:t>	{ ---- : { ----- : { ---- : ---- } }}</a:t>
            </a:r>
          </a:p>
          <a:p>
            <a:pPr marL="0" indent="0">
              <a:buNone/>
            </a:pPr>
            <a:r>
              <a:rPr lang="de-DE" dirty="0"/>
              <a:t>])</a:t>
            </a:r>
          </a:p>
          <a:p>
            <a:pPr marL="0" indent="0">
              <a:buNone/>
            </a:pPr>
            <a:endParaRPr lang="de-DE" dirty="0"/>
          </a:p>
          <a:p>
            <a:pPr marL="0" indent="0">
              <a:buNone/>
            </a:pPr>
            <a:endParaRPr lang="de-DE" dirty="0"/>
          </a:p>
          <a:p>
            <a:pPr marL="0" indent="0">
              <a:buNone/>
            </a:pPr>
            <a:endParaRPr lang="en-GB" dirty="0"/>
          </a:p>
        </p:txBody>
      </p:sp>
      <p:sp>
        <p:nvSpPr>
          <p:cNvPr id="3" name="Datumsplatzhalter 2">
            <a:extLst>
              <a:ext uri="{FF2B5EF4-FFF2-40B4-BE49-F238E27FC236}">
                <a16:creationId xmlns:a16="http://schemas.microsoft.com/office/drawing/2014/main" id="{79B891B8-2CB7-4FBA-89C5-7DCE3D88F4C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B532FCEC-3133-4C56-8226-1909B237BCF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2EB165-E492-43A6-981D-62CE540B9C07}"/>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FBB847F1-A486-482B-8D7D-82B855632E31}"/>
              </a:ext>
            </a:extLst>
          </p:cNvPr>
          <p:cNvSpPr>
            <a:spLocks noGrp="1"/>
          </p:cNvSpPr>
          <p:nvPr>
            <p:ph type="title"/>
          </p:nvPr>
        </p:nvSpPr>
        <p:spPr/>
        <p:txBody>
          <a:bodyPr/>
          <a:lstStyle/>
          <a:p>
            <a:r>
              <a:rPr lang="de-DE" dirty="0"/>
              <a:t>Aufgabe</a:t>
            </a:r>
            <a:endParaRPr lang="en-GB" dirty="0"/>
          </a:p>
        </p:txBody>
      </p:sp>
      <p:pic>
        <p:nvPicPr>
          <p:cNvPr id="7" name="Grafik 6">
            <a:extLst>
              <a:ext uri="{FF2B5EF4-FFF2-40B4-BE49-F238E27FC236}">
                <a16:creationId xmlns:a16="http://schemas.microsoft.com/office/drawing/2014/main" id="{69D4190A-4CCB-480E-9AC6-D48D522FAAD6}"/>
              </a:ext>
            </a:extLst>
          </p:cNvPr>
          <p:cNvPicPr>
            <a:picLocks noChangeAspect="1"/>
          </p:cNvPicPr>
          <p:nvPr/>
        </p:nvPicPr>
        <p:blipFill>
          <a:blip r:embed="rId2"/>
          <a:stretch>
            <a:fillRect/>
          </a:stretch>
        </p:blipFill>
        <p:spPr>
          <a:xfrm>
            <a:off x="7919150" y="1270000"/>
            <a:ext cx="1343025" cy="4267200"/>
          </a:xfrm>
          <a:prstGeom prst="rect">
            <a:avLst/>
          </a:prstGeom>
        </p:spPr>
      </p:pic>
    </p:spTree>
    <p:extLst>
      <p:ext uri="{BB962C8B-B14F-4D97-AF65-F5344CB8AC3E}">
        <p14:creationId xmlns:p14="http://schemas.microsoft.com/office/powerpoint/2010/main" val="2286266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sz="2800" dirty="0"/>
              <a:t>Allgemein</a:t>
            </a:r>
          </a:p>
          <a:p>
            <a:pPr>
              <a:buFont typeface="+mj-lt"/>
              <a:buAutoNum type="arabicPeriod"/>
            </a:pPr>
            <a:r>
              <a:rPr lang="de-DE" sz="2800" dirty="0"/>
              <a:t>MongoDB</a:t>
            </a:r>
          </a:p>
          <a:p>
            <a:pPr>
              <a:buFont typeface="+mj-lt"/>
              <a:buAutoNum type="arabicPeriod"/>
            </a:pPr>
            <a:r>
              <a:rPr lang="de-DE" sz="2800" dirty="0"/>
              <a:t>Live Demo</a:t>
            </a:r>
          </a:p>
          <a:p>
            <a:pPr>
              <a:buFont typeface="+mj-lt"/>
              <a:buAutoNum type="arabicPeriod"/>
            </a:pPr>
            <a:r>
              <a:rPr lang="de-DE" sz="2800" dirty="0"/>
              <a:t>Fragen</a:t>
            </a:r>
          </a:p>
          <a:p>
            <a:pPr>
              <a:buFont typeface="+mj-lt"/>
              <a:buAutoNum type="arabicPeriod"/>
            </a:pPr>
            <a:r>
              <a:rPr lang="de-DE" sz="2800" dirty="0"/>
              <a:t>Key Takeaways</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F6D9F-CA01-4A8A-8845-33D173B71538}"/>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7368B5A2-E84F-45C2-ACC8-086EC44D7177}"/>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CE6581-DF5A-4A6C-8D8F-503C60295ED8}"/>
              </a:ext>
            </a:extLst>
          </p:cNvPr>
          <p:cNvSpPr>
            <a:spLocks noGrp="1"/>
          </p:cNvSpPr>
          <p:nvPr>
            <p:ph sz="half" idx="2"/>
          </p:nvPr>
        </p:nvSpPr>
        <p:spPr>
          <a:xfrm>
            <a:off x="675745" y="2737245"/>
            <a:ext cx="4185623" cy="3304117"/>
          </a:xfrm>
        </p:spPr>
        <p:txBody>
          <a:bodyPr/>
          <a:lstStyle/>
          <a:p>
            <a:r>
              <a:rPr lang="de-DE" dirty="0"/>
              <a:t>Besser skalierbar</a:t>
            </a:r>
          </a:p>
          <a:p>
            <a:r>
              <a:rPr lang="de-DE" dirty="0"/>
              <a:t>Gesamte Information für ein Dokument muss in diesem Dokument sein.</a:t>
            </a:r>
          </a:p>
          <a:p>
            <a:r>
              <a:rPr lang="de-DE" dirty="0"/>
              <a:t>Schneller aufzusetzen</a:t>
            </a:r>
          </a:p>
          <a:p>
            <a:r>
              <a:rPr lang="de-DE" dirty="0"/>
              <a:t>Eventual </a:t>
            </a:r>
            <a:r>
              <a:rPr lang="de-DE" dirty="0" err="1"/>
              <a:t>Consistent</a:t>
            </a:r>
            <a:endParaRPr lang="de-DE" dirty="0"/>
          </a:p>
          <a:p>
            <a:r>
              <a:rPr lang="de-DE" dirty="0"/>
              <a:t>Atomare Operationen auf einem Dokument</a:t>
            </a:r>
          </a:p>
          <a:p>
            <a:r>
              <a:rPr lang="de-DE" dirty="0"/>
              <a:t>Schema kann definiert werden</a:t>
            </a:r>
          </a:p>
        </p:txBody>
      </p:sp>
      <p:sp>
        <p:nvSpPr>
          <p:cNvPr id="5" name="Textplatzhalter 4">
            <a:extLst>
              <a:ext uri="{FF2B5EF4-FFF2-40B4-BE49-F238E27FC236}">
                <a16:creationId xmlns:a16="http://schemas.microsoft.com/office/drawing/2014/main" id="{323FBEB7-1A3D-4E83-BB36-254A4F9A5B5F}"/>
              </a:ext>
            </a:extLst>
          </p:cNvPr>
          <p:cNvSpPr>
            <a:spLocks noGrp="1"/>
          </p:cNvSpPr>
          <p:nvPr>
            <p:ph type="body" sz="quarter" idx="3"/>
          </p:nvPr>
        </p:nvSpPr>
        <p:spPr/>
        <p:txBody>
          <a:bodyPr/>
          <a:lstStyle/>
          <a:p>
            <a:r>
              <a:rPr lang="de-DE" dirty="0"/>
              <a:t>RDBMS</a:t>
            </a:r>
            <a:endParaRPr lang="en-GB" dirty="0"/>
          </a:p>
        </p:txBody>
      </p:sp>
      <p:sp>
        <p:nvSpPr>
          <p:cNvPr id="6" name="Inhaltsplatzhalter 5">
            <a:extLst>
              <a:ext uri="{FF2B5EF4-FFF2-40B4-BE49-F238E27FC236}">
                <a16:creationId xmlns:a16="http://schemas.microsoft.com/office/drawing/2014/main" id="{D4FE9E2C-4226-4BCC-B19B-023E2F269010}"/>
              </a:ext>
            </a:extLst>
          </p:cNvPr>
          <p:cNvSpPr>
            <a:spLocks noGrp="1"/>
          </p:cNvSpPr>
          <p:nvPr>
            <p:ph sz="quarter" idx="4"/>
          </p:nvPr>
        </p:nvSpPr>
        <p:spPr>
          <a:xfrm>
            <a:off x="5088384" y="2737245"/>
            <a:ext cx="4185617" cy="3304117"/>
          </a:xfrm>
        </p:spPr>
        <p:txBody>
          <a:bodyPr/>
          <a:lstStyle/>
          <a:p>
            <a:r>
              <a:rPr lang="de-DE" dirty="0"/>
              <a:t>Schwieriger skalierbar</a:t>
            </a:r>
          </a:p>
          <a:p>
            <a:r>
              <a:rPr lang="de-DE" dirty="0"/>
              <a:t>Daten die logisch zusammengehören können in unterschiedlichen Tabellen liegen.</a:t>
            </a:r>
          </a:p>
          <a:p>
            <a:r>
              <a:rPr lang="de-DE" dirty="0"/>
              <a:t>Langsamer aufzusetzen</a:t>
            </a:r>
          </a:p>
          <a:p>
            <a:r>
              <a:rPr lang="de-DE" dirty="0"/>
              <a:t>Direkt Konsistent</a:t>
            </a:r>
          </a:p>
          <a:p>
            <a:r>
              <a:rPr lang="de-DE" dirty="0"/>
              <a:t>Atomar in einer Operation </a:t>
            </a:r>
          </a:p>
          <a:p>
            <a:r>
              <a:rPr lang="de-DE" dirty="0"/>
              <a:t>Schema muss definiert werden</a:t>
            </a:r>
          </a:p>
          <a:p>
            <a:endParaRPr lang="de-DE" dirty="0"/>
          </a:p>
        </p:txBody>
      </p:sp>
      <p:sp>
        <p:nvSpPr>
          <p:cNvPr id="7" name="Datumsplatzhalter 6">
            <a:extLst>
              <a:ext uri="{FF2B5EF4-FFF2-40B4-BE49-F238E27FC236}">
                <a16:creationId xmlns:a16="http://schemas.microsoft.com/office/drawing/2014/main" id="{6D341F71-4FD4-48C7-8A99-298D7545D3EC}"/>
              </a:ext>
            </a:extLst>
          </p:cNvPr>
          <p:cNvSpPr>
            <a:spLocks noGrp="1"/>
          </p:cNvSpPr>
          <p:nvPr>
            <p:ph type="dt" sz="half" idx="10"/>
          </p:nvPr>
        </p:nvSpPr>
        <p:spPr/>
        <p:txBody>
          <a:bodyPr/>
          <a:lstStyle/>
          <a:p>
            <a:fld id="{BC0B7164-A2FC-4F89-B7FA-8BEFFB794747}" type="datetime1">
              <a:rPr lang="de-DE" smtClean="0"/>
              <a:t>13.05.2020</a:t>
            </a:fld>
            <a:endParaRPr lang="en-GB"/>
          </a:p>
        </p:txBody>
      </p:sp>
      <p:sp>
        <p:nvSpPr>
          <p:cNvPr id="8" name="Fußzeilenplatzhalter 7">
            <a:extLst>
              <a:ext uri="{FF2B5EF4-FFF2-40B4-BE49-F238E27FC236}">
                <a16:creationId xmlns:a16="http://schemas.microsoft.com/office/drawing/2014/main" id="{2DB1E2DF-DDDA-4098-B489-600589AB0A9F}"/>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81AF5044-0B82-4E44-98F4-B384531EB336}"/>
              </a:ext>
            </a:extLst>
          </p:cNvPr>
          <p:cNvSpPr>
            <a:spLocks noGrp="1"/>
          </p:cNvSpPr>
          <p:nvPr>
            <p:ph type="sldNum" sz="quarter" idx="12"/>
          </p:nvPr>
        </p:nvSpPr>
        <p:spPr/>
        <p:txBody>
          <a:bodyPr/>
          <a:lstStyle/>
          <a:p>
            <a:fld id="{83E1CBDC-688B-449B-A4B9-E4A634A960D0}" type="slidenum">
              <a:rPr lang="en-GB" smtClean="0"/>
              <a:t>22</a:t>
            </a:fld>
            <a:endParaRPr lang="en-GB"/>
          </a:p>
        </p:txBody>
      </p:sp>
    </p:spTree>
    <p:extLst>
      <p:ext uri="{BB962C8B-B14F-4D97-AF65-F5344CB8AC3E}">
        <p14:creationId xmlns:p14="http://schemas.microsoft.com/office/powerpoint/2010/main" val="74542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le 9">
            <a:extLst>
              <a:ext uri="{FF2B5EF4-FFF2-40B4-BE49-F238E27FC236}">
                <a16:creationId xmlns:a16="http://schemas.microsoft.com/office/drawing/2014/main" id="{5996D6F6-C984-444C-99D8-FF3FEA57C4DD}"/>
              </a:ext>
            </a:extLst>
          </p:cNvPr>
          <p:cNvGraphicFramePr>
            <a:graphicFrameLocks noGrp="1"/>
          </p:cNvGraphicFramePr>
          <p:nvPr>
            <p:ph idx="1"/>
            <p:extLst>
              <p:ext uri="{D42A27DB-BD31-4B8C-83A1-F6EECF244321}">
                <p14:modId xmlns:p14="http://schemas.microsoft.com/office/powerpoint/2010/main" val="454272528"/>
              </p:ext>
            </p:extLst>
          </p:nvPr>
        </p:nvGraphicFramePr>
        <p:xfrm>
          <a:off x="677863" y="2160588"/>
          <a:ext cx="8596311" cy="31343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601148355"/>
                    </a:ext>
                  </a:extLst>
                </a:gridCol>
                <a:gridCol w="2865437">
                  <a:extLst>
                    <a:ext uri="{9D8B030D-6E8A-4147-A177-3AD203B41FA5}">
                      <a16:colId xmlns:a16="http://schemas.microsoft.com/office/drawing/2014/main" val="3487095170"/>
                    </a:ext>
                  </a:extLst>
                </a:gridCol>
                <a:gridCol w="2865437">
                  <a:extLst>
                    <a:ext uri="{9D8B030D-6E8A-4147-A177-3AD203B41FA5}">
                      <a16:colId xmlns:a16="http://schemas.microsoft.com/office/drawing/2014/main" val="3207849288"/>
                    </a:ext>
                  </a:extLst>
                </a:gridCol>
              </a:tblGrid>
              <a:tr h="370840">
                <a:tc>
                  <a:txBody>
                    <a:bodyPr/>
                    <a:lstStyle/>
                    <a:p>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MongoDB</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RDBMS</a:t>
                      </a:r>
                      <a:endParaRPr lang="en-GB" dirty="0"/>
                    </a:p>
                    <a:p>
                      <a:endParaRPr lang="en-GB" dirty="0"/>
                    </a:p>
                  </a:txBody>
                  <a:tcPr/>
                </a:tc>
                <a:extLst>
                  <a:ext uri="{0D108BD9-81ED-4DB2-BD59-A6C34878D82A}">
                    <a16:rowId xmlns:a16="http://schemas.microsoft.com/office/drawing/2014/main" val="1573000429"/>
                  </a:ext>
                </a:extLst>
              </a:tr>
              <a:tr h="370840">
                <a:tc>
                  <a:txBody>
                    <a:bodyPr/>
                    <a:lstStyle/>
                    <a:p>
                      <a:r>
                        <a:rPr lang="de-DE" dirty="0"/>
                        <a:t>Skalierbarkeit</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272041172"/>
                  </a:ext>
                </a:extLst>
              </a:tr>
              <a:tr h="370840">
                <a:tc>
                  <a:txBody>
                    <a:bodyPr/>
                    <a:lstStyle/>
                    <a:p>
                      <a:r>
                        <a:rPr lang="de-DE" dirty="0"/>
                        <a:t>Primär- und Fremdschlüssel</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3373098160"/>
                  </a:ext>
                </a:extLst>
              </a:tr>
              <a:tr h="370840">
                <a:tc>
                  <a:txBody>
                    <a:bodyPr/>
                    <a:lstStyle/>
                    <a:p>
                      <a:r>
                        <a:rPr lang="de-DE" dirty="0"/>
                        <a:t>Schnelligkeit</a:t>
                      </a:r>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147239667"/>
                  </a:ext>
                </a:extLst>
              </a:tr>
              <a:tr h="370840">
                <a:tc>
                  <a:txBody>
                    <a:bodyPr/>
                    <a:lstStyle/>
                    <a:p>
                      <a:r>
                        <a:rPr lang="de-DE" dirty="0"/>
                        <a:t>Konsistenz</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086983647"/>
                  </a:ext>
                </a:extLst>
              </a:tr>
              <a:tr h="370840">
                <a:tc>
                  <a:txBody>
                    <a:bodyPr/>
                    <a:lstStyle/>
                    <a:p>
                      <a:r>
                        <a:rPr lang="de-DE" dirty="0"/>
                        <a:t>Atomizität</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38239066"/>
                  </a:ext>
                </a:extLst>
              </a:tr>
              <a:tr h="370840">
                <a:tc>
                  <a:txBody>
                    <a:bodyPr/>
                    <a:lstStyle/>
                    <a:p>
                      <a:r>
                        <a:rPr lang="de-DE" dirty="0"/>
                        <a:t>Schema</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02880129"/>
                  </a:ext>
                </a:extLst>
              </a:tr>
            </a:tbl>
          </a:graphicData>
        </a:graphic>
      </p:graphicFrame>
      <p:sp>
        <p:nvSpPr>
          <p:cNvPr id="3" name="Datumsplatzhalter 2">
            <a:extLst>
              <a:ext uri="{FF2B5EF4-FFF2-40B4-BE49-F238E27FC236}">
                <a16:creationId xmlns:a16="http://schemas.microsoft.com/office/drawing/2014/main" id="{DA6C3AD5-8C07-4E53-BC77-5BB64A26C8E5}"/>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9423C882-9204-4E38-A33C-B53E5D79AA0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9F6FC06-5DCC-4892-AA4E-F63E8A2161BF}"/>
              </a:ext>
            </a:extLst>
          </p:cNvPr>
          <p:cNvSpPr>
            <a:spLocks noGrp="1"/>
          </p:cNvSpPr>
          <p:nvPr>
            <p:ph type="sldNum" sz="quarter" idx="12"/>
          </p:nvPr>
        </p:nvSpPr>
        <p:spPr/>
        <p:txBody>
          <a:bodyPr/>
          <a:lstStyle/>
          <a:p>
            <a:fld id="{83E1CBDC-688B-449B-A4B9-E4A634A960D0}" type="slidenum">
              <a:rPr lang="en-GB" smtClean="0"/>
              <a:t>23</a:t>
            </a:fld>
            <a:endParaRPr lang="en-GB"/>
          </a:p>
        </p:txBody>
      </p:sp>
      <p:sp>
        <p:nvSpPr>
          <p:cNvPr id="6" name="Titel 5">
            <a:extLst>
              <a:ext uri="{FF2B5EF4-FFF2-40B4-BE49-F238E27FC236}">
                <a16:creationId xmlns:a16="http://schemas.microsoft.com/office/drawing/2014/main" id="{21D79FCE-744A-4D31-8B67-0433971DF10A}"/>
              </a:ext>
            </a:extLst>
          </p:cNvPr>
          <p:cNvSpPr>
            <a:spLocks noGrp="1"/>
          </p:cNvSpPr>
          <p:nvPr>
            <p:ph type="title"/>
          </p:nvPr>
        </p:nvSpPr>
        <p:spPr/>
        <p:txBody>
          <a:bodyPr/>
          <a:lstStyle/>
          <a:p>
            <a:r>
              <a:rPr lang="de-DE" dirty="0"/>
              <a:t>MongoDB </a:t>
            </a:r>
            <a:r>
              <a:rPr lang="de-DE" dirty="0" err="1"/>
              <a:t>vs</a:t>
            </a:r>
            <a:r>
              <a:rPr lang="de-DE" dirty="0"/>
              <a:t> RDBMS</a:t>
            </a:r>
            <a:endParaRPr lang="en-GB" dirty="0"/>
          </a:p>
        </p:txBody>
      </p:sp>
      <p:pic>
        <p:nvPicPr>
          <p:cNvPr id="12" name="Grafik 11" descr="Häkchen">
            <a:extLst>
              <a:ext uri="{FF2B5EF4-FFF2-40B4-BE49-F238E27FC236}">
                <a16:creationId xmlns:a16="http://schemas.microsoft.com/office/drawing/2014/main" id="{3C360704-C613-4B1A-901F-02CC08B83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2754086"/>
            <a:ext cx="457200" cy="457200"/>
          </a:xfrm>
          <a:prstGeom prst="rect">
            <a:avLst/>
          </a:prstGeom>
        </p:spPr>
      </p:pic>
      <p:pic>
        <p:nvPicPr>
          <p:cNvPr id="14" name="Grafik 13" descr="Schließen">
            <a:extLst>
              <a:ext uri="{FF2B5EF4-FFF2-40B4-BE49-F238E27FC236}">
                <a16:creationId xmlns:a16="http://schemas.microsoft.com/office/drawing/2014/main" id="{6F64FB54-C9ED-4576-B3CD-D053F63F2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2754085"/>
            <a:ext cx="457201" cy="457201"/>
          </a:xfrm>
          <a:prstGeom prst="rect">
            <a:avLst/>
          </a:prstGeom>
        </p:spPr>
      </p:pic>
      <p:pic>
        <p:nvPicPr>
          <p:cNvPr id="17" name="Grafik 16" descr="Häkchen">
            <a:extLst>
              <a:ext uri="{FF2B5EF4-FFF2-40B4-BE49-F238E27FC236}">
                <a16:creationId xmlns:a16="http://schemas.microsoft.com/office/drawing/2014/main" id="{D3FB510A-7626-4063-8C23-2C499F579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3758868"/>
            <a:ext cx="457200" cy="457200"/>
          </a:xfrm>
          <a:prstGeom prst="rect">
            <a:avLst/>
          </a:prstGeom>
        </p:spPr>
      </p:pic>
      <p:pic>
        <p:nvPicPr>
          <p:cNvPr id="18" name="Grafik 17" descr="Schließen">
            <a:extLst>
              <a:ext uri="{FF2B5EF4-FFF2-40B4-BE49-F238E27FC236}">
                <a16:creationId xmlns:a16="http://schemas.microsoft.com/office/drawing/2014/main" id="{4DA87AD6-9301-4CA5-B567-0338893A06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3778144"/>
            <a:ext cx="457201" cy="457201"/>
          </a:xfrm>
          <a:prstGeom prst="rect">
            <a:avLst/>
          </a:prstGeom>
        </p:spPr>
      </p:pic>
      <p:pic>
        <p:nvPicPr>
          <p:cNvPr id="19" name="Grafik 18" descr="Häkchen">
            <a:extLst>
              <a:ext uri="{FF2B5EF4-FFF2-40B4-BE49-F238E27FC236}">
                <a16:creationId xmlns:a16="http://schemas.microsoft.com/office/drawing/2014/main" id="{E9384FAD-5ED9-4607-9A68-4D54A43AD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2" y="4151352"/>
            <a:ext cx="457200" cy="457200"/>
          </a:xfrm>
          <a:prstGeom prst="rect">
            <a:avLst/>
          </a:prstGeom>
        </p:spPr>
      </p:pic>
      <p:pic>
        <p:nvPicPr>
          <p:cNvPr id="20" name="Grafik 19" descr="Schließen">
            <a:extLst>
              <a:ext uri="{FF2B5EF4-FFF2-40B4-BE49-F238E27FC236}">
                <a16:creationId xmlns:a16="http://schemas.microsoft.com/office/drawing/2014/main" id="{C85B5D89-1D87-44E5-A4A7-5E6834A8E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4151352"/>
            <a:ext cx="457201" cy="457201"/>
          </a:xfrm>
          <a:prstGeom prst="rect">
            <a:avLst/>
          </a:prstGeom>
        </p:spPr>
      </p:pic>
      <p:pic>
        <p:nvPicPr>
          <p:cNvPr id="21" name="Grafik 20" descr="Häkchen">
            <a:extLst>
              <a:ext uri="{FF2B5EF4-FFF2-40B4-BE49-F238E27FC236}">
                <a16:creationId xmlns:a16="http://schemas.microsoft.com/office/drawing/2014/main" id="{AC34CA74-16CA-4427-B47A-9479C955A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518475"/>
            <a:ext cx="457200" cy="457200"/>
          </a:xfrm>
          <a:prstGeom prst="rect">
            <a:avLst/>
          </a:prstGeom>
        </p:spPr>
      </p:pic>
      <p:pic>
        <p:nvPicPr>
          <p:cNvPr id="22" name="Grafik 21" descr="Häkchen">
            <a:extLst>
              <a:ext uri="{FF2B5EF4-FFF2-40B4-BE49-F238E27FC236}">
                <a16:creationId xmlns:a16="http://schemas.microsoft.com/office/drawing/2014/main" id="{C4077E4C-9D30-4A5D-BFB4-8DF9994AFB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906712"/>
            <a:ext cx="457200" cy="457200"/>
          </a:xfrm>
          <a:prstGeom prst="rect">
            <a:avLst/>
          </a:prstGeom>
        </p:spPr>
      </p:pic>
      <p:pic>
        <p:nvPicPr>
          <p:cNvPr id="23" name="Grafik 22" descr="Schließen">
            <a:extLst>
              <a:ext uri="{FF2B5EF4-FFF2-40B4-BE49-F238E27FC236}">
                <a16:creationId xmlns:a16="http://schemas.microsoft.com/office/drawing/2014/main" id="{A9D594DF-2FF3-4778-A920-8255ACCFD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3290037"/>
            <a:ext cx="457201" cy="457201"/>
          </a:xfrm>
          <a:prstGeom prst="rect">
            <a:avLst/>
          </a:prstGeom>
        </p:spPr>
      </p:pic>
      <p:pic>
        <p:nvPicPr>
          <p:cNvPr id="24" name="Grafik 23" descr="Häkchen">
            <a:extLst>
              <a:ext uri="{FF2B5EF4-FFF2-40B4-BE49-F238E27FC236}">
                <a16:creationId xmlns:a16="http://schemas.microsoft.com/office/drawing/2014/main" id="{8631B901-E9DF-4023-B75E-5C3771DB5E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3290038"/>
            <a:ext cx="457200" cy="457200"/>
          </a:xfrm>
          <a:prstGeom prst="rect">
            <a:avLst/>
          </a:prstGeom>
        </p:spPr>
      </p:pic>
      <p:sp>
        <p:nvSpPr>
          <p:cNvPr id="25" name="Textfeld 24">
            <a:extLst>
              <a:ext uri="{FF2B5EF4-FFF2-40B4-BE49-F238E27FC236}">
                <a16:creationId xmlns:a16="http://schemas.microsoft.com/office/drawing/2014/main" id="{0FF43F82-4478-4B24-B1CA-B6643F636D1A}"/>
              </a:ext>
            </a:extLst>
          </p:cNvPr>
          <p:cNvSpPr txBox="1"/>
          <p:nvPr/>
        </p:nvSpPr>
        <p:spPr>
          <a:xfrm>
            <a:off x="3831765" y="4553521"/>
            <a:ext cx="2287806" cy="646331"/>
          </a:xfrm>
          <a:prstGeom prst="rect">
            <a:avLst/>
          </a:prstGeom>
          <a:noFill/>
        </p:spPr>
        <p:txBody>
          <a:bodyPr wrap="none" rtlCol="0">
            <a:spAutoFit/>
          </a:bodyPr>
          <a:lstStyle/>
          <a:p>
            <a:r>
              <a:rPr lang="de-DE" dirty="0"/>
              <a:t>Auf Dokumentebene</a:t>
            </a:r>
            <a:endParaRPr lang="en-GB" dirty="0"/>
          </a:p>
          <a:p>
            <a:endParaRPr lang="en-GB" dirty="0"/>
          </a:p>
        </p:txBody>
      </p:sp>
      <p:sp>
        <p:nvSpPr>
          <p:cNvPr id="26" name="Textfeld 25">
            <a:extLst>
              <a:ext uri="{FF2B5EF4-FFF2-40B4-BE49-F238E27FC236}">
                <a16:creationId xmlns:a16="http://schemas.microsoft.com/office/drawing/2014/main" id="{B1E4E77F-04F7-45B5-8E19-E0EB568010A3}"/>
              </a:ext>
            </a:extLst>
          </p:cNvPr>
          <p:cNvSpPr txBox="1"/>
          <p:nvPr/>
        </p:nvSpPr>
        <p:spPr>
          <a:xfrm>
            <a:off x="3826140" y="4939012"/>
            <a:ext cx="2428870" cy="646331"/>
          </a:xfrm>
          <a:prstGeom prst="rect">
            <a:avLst/>
          </a:prstGeom>
          <a:noFill/>
        </p:spPr>
        <p:txBody>
          <a:bodyPr wrap="none" rtlCol="0">
            <a:spAutoFit/>
          </a:bodyPr>
          <a:lstStyle/>
          <a:p>
            <a:r>
              <a:rPr lang="de-DE" dirty="0"/>
              <a:t>Kann definiert werden</a:t>
            </a:r>
            <a:endParaRPr lang="en-GB" dirty="0"/>
          </a:p>
          <a:p>
            <a:endParaRPr lang="en-GB" dirty="0"/>
          </a:p>
        </p:txBody>
      </p:sp>
    </p:spTree>
    <p:extLst>
      <p:ext uri="{BB962C8B-B14F-4D97-AF65-F5344CB8AC3E}">
        <p14:creationId xmlns:p14="http://schemas.microsoft.com/office/powerpoint/2010/main" val="16051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sz="3600" b="1" dirty="0">
                <a:solidFill>
                  <a:schemeClr val="accent1"/>
                </a:solidFill>
                <a:ea typeface="+mj-ea"/>
                <a:cs typeface="+mj-cs"/>
              </a:rPr>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24</a:t>
            </a:fld>
            <a:endParaRPr lang="en-GB"/>
          </a:p>
        </p:txBody>
      </p:sp>
      <p:pic>
        <p:nvPicPr>
          <p:cNvPr id="7" name="Inhaltsplatzhalter 7">
            <a:extLst>
              <a:ext uri="{FF2B5EF4-FFF2-40B4-BE49-F238E27FC236}">
                <a16:creationId xmlns:a16="http://schemas.microsoft.com/office/drawing/2014/main" id="{650FD4E6-C61F-4357-83B7-BA2AD1FA0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140" y="1856913"/>
            <a:ext cx="5626040" cy="3144173"/>
          </a:xfrm>
          <a:prstGeom prst="rect">
            <a:avLst/>
          </a:prstGeom>
        </p:spPr>
      </p:pic>
    </p:spTree>
    <p:extLst>
      <p:ext uri="{BB962C8B-B14F-4D97-AF65-F5344CB8AC3E}">
        <p14:creationId xmlns:p14="http://schemas.microsoft.com/office/powerpoint/2010/main" val="239185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sz="3600" b="1" dirty="0">
                <a:solidFill>
                  <a:schemeClr val="accent1"/>
                </a:solidFill>
                <a:ea typeface="+mj-ea"/>
                <a:cs typeface="+mj-cs"/>
              </a:rPr>
              <a:t>Fragen</a:t>
            </a:r>
          </a:p>
          <a:p>
            <a:pPr>
              <a:buFont typeface="+mj-lt"/>
              <a:buAutoNum type="arabicPeriod"/>
            </a:pPr>
            <a:r>
              <a:rPr lang="de-DE" dirty="0"/>
              <a:t>Key Takeaways</a:t>
            </a:r>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25</a:t>
            </a:fld>
            <a:endParaRPr lang="en-GB"/>
          </a:p>
        </p:txBody>
      </p:sp>
    </p:spTree>
    <p:extLst>
      <p:ext uri="{BB962C8B-B14F-4D97-AF65-F5344CB8AC3E}">
        <p14:creationId xmlns:p14="http://schemas.microsoft.com/office/powerpoint/2010/main" val="299468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A: Ja</a:t>
            </a:r>
          </a:p>
          <a:p>
            <a:pPr marL="0" indent="0">
              <a:buNone/>
            </a:pPr>
            <a:r>
              <a:rPr lang="de-DE" dirty="0"/>
              <a:t>B: Nein</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26</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Was sind die charakterisierenden Eigenschaften eines Dokuments?</a:t>
            </a:r>
          </a:p>
          <a:p>
            <a:pPr lvl="1"/>
            <a:r>
              <a:rPr lang="de-DE" dirty="0"/>
              <a:t>Eindeutiger Key</a:t>
            </a:r>
          </a:p>
          <a:p>
            <a:pPr lvl="1"/>
            <a:r>
              <a:rPr lang="de-DE" dirty="0"/>
              <a:t>Strukturierter Text, Objektähnlich</a:t>
            </a:r>
          </a:p>
          <a:p>
            <a:pPr lvl="1"/>
            <a:r>
              <a:rPr lang="de-DE" dirty="0"/>
              <a:t>Gekapselt</a:t>
            </a:r>
          </a:p>
          <a:p>
            <a:pPr lvl="1"/>
            <a:endParaRPr lang="de-DE" dirty="0"/>
          </a:p>
          <a:p>
            <a:pPr lvl="1"/>
            <a:endParaRPr lang="de-DE" dirty="0"/>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27</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Fragen	</a:t>
            </a:r>
            <a:endParaRPr lang="en-GB" dirty="0"/>
          </a:p>
        </p:txBody>
      </p:sp>
    </p:spTree>
    <p:extLst>
      <p:ext uri="{BB962C8B-B14F-4D97-AF65-F5344CB8AC3E}">
        <p14:creationId xmlns:p14="http://schemas.microsoft.com/office/powerpoint/2010/main" val="32411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Für welche Anwendungen ist MongoDB besonders geeignet?	</a:t>
            </a:r>
          </a:p>
          <a:p>
            <a:pPr lvl="1"/>
            <a:r>
              <a:rPr lang="de-DE" dirty="0"/>
              <a:t>Schnellen Release</a:t>
            </a:r>
          </a:p>
          <a:p>
            <a:pPr lvl="1"/>
            <a:r>
              <a:rPr lang="de-DE" dirty="0"/>
              <a:t>Unterschiedliche Daten</a:t>
            </a:r>
          </a:p>
          <a:p>
            <a:pPr lvl="1"/>
            <a:r>
              <a:rPr lang="de-DE" dirty="0"/>
              <a:t>Viele Daten</a:t>
            </a:r>
          </a:p>
          <a:p>
            <a:pPr lvl="1"/>
            <a:r>
              <a:rPr lang="de-DE" dirty="0"/>
              <a:t>Schnelles Sammeln der Daten wichtiger als schnelle Analyse</a:t>
            </a:r>
          </a:p>
          <a:p>
            <a:pPr lvl="1"/>
            <a:r>
              <a:rPr lang="de-DE" dirty="0"/>
              <a:t>Webbasiert </a:t>
            </a:r>
          </a:p>
          <a:p>
            <a:pPr marL="0" indent="0">
              <a:buNone/>
            </a:pPr>
            <a:endParaRPr lang="de-DE" dirty="0"/>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28</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sz="3600" b="1" dirty="0">
                <a:solidFill>
                  <a:schemeClr val="accent1"/>
                </a:solidFill>
                <a:ea typeface="+mj-ea"/>
                <a:cs typeface="+mj-cs"/>
              </a:rPr>
              <a:t> Key Takeaways</a:t>
            </a:r>
            <a:endParaRPr lang="en-GB" sz="3600" b="1" dirty="0">
              <a:solidFill>
                <a:schemeClr val="accent1"/>
              </a:solidFill>
              <a:ea typeface="+mj-ea"/>
              <a:cs typeface="+mj-cs"/>
            </a:endParaRP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29</a:t>
            </a:fld>
            <a:endParaRPr lang="en-GB"/>
          </a:p>
        </p:txBody>
      </p:sp>
    </p:spTree>
    <p:extLst>
      <p:ext uri="{BB962C8B-B14F-4D97-AF65-F5344CB8AC3E}">
        <p14:creationId xmlns:p14="http://schemas.microsoft.com/office/powerpoint/2010/main" val="214928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
        <p:nvSpPr>
          <p:cNvPr id="2" name="Textfeld 1">
            <a:extLst>
              <a:ext uri="{FF2B5EF4-FFF2-40B4-BE49-F238E27FC236}">
                <a16:creationId xmlns:a16="http://schemas.microsoft.com/office/drawing/2014/main" id="{12C4F63C-6745-42EB-8068-34D6F10095EC}"/>
              </a:ext>
            </a:extLst>
          </p:cNvPr>
          <p:cNvSpPr txBox="1"/>
          <p:nvPr/>
        </p:nvSpPr>
        <p:spPr>
          <a:xfrm>
            <a:off x="5794515" y="1070960"/>
            <a:ext cx="3733173" cy="369332"/>
          </a:xfrm>
          <a:prstGeom prst="rect">
            <a:avLst/>
          </a:prstGeom>
          <a:noFill/>
        </p:spPr>
        <p:txBody>
          <a:bodyPr wrap="square" rtlCol="0">
            <a:spAutoFit/>
          </a:bodyPr>
          <a:lstStyle/>
          <a:p>
            <a:r>
              <a:rPr lang="de-DE" dirty="0"/>
              <a:t>XML, YAML, JSON etc.</a:t>
            </a:r>
            <a:endParaRPr lang="en-GB" dirty="0"/>
          </a:p>
        </p:txBody>
      </p:sp>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a:extLst>
              <a:ext uri="{FF2B5EF4-FFF2-40B4-BE49-F238E27FC236}">
                <a16:creationId xmlns:a16="http://schemas.microsoft.com/office/drawing/2014/main" id="{DEA62FA6-FD13-4F4C-B0D3-19B156238767}"/>
              </a:ext>
            </a:extLst>
          </p:cNvPr>
          <p:cNvGraphicFramePr>
            <a:graphicFrameLocks noGrp="1"/>
          </p:cNvGraphicFramePr>
          <p:nvPr>
            <p:ph idx="1"/>
            <p:extLst>
              <p:ext uri="{D42A27DB-BD31-4B8C-83A1-F6EECF244321}">
                <p14:modId xmlns:p14="http://schemas.microsoft.com/office/powerpoint/2010/main" val="1808679777"/>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0EE27CB3-54BC-4ADC-B1E7-07B784C82614}"/>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6CF9173-88F5-4D5D-83D0-42E646C6E36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A4EB1F0-A734-47E9-BFEB-F44EC3998399}"/>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872DACCF-C143-4218-96BE-3723FAA6C856}"/>
              </a:ext>
            </a:extLst>
          </p:cNvPr>
          <p:cNvSpPr>
            <a:spLocks noGrp="1"/>
          </p:cNvSpPr>
          <p:nvPr>
            <p:ph type="title"/>
          </p:nvPr>
        </p:nvSpPr>
        <p:spPr/>
        <p:txBody>
          <a:bodyPr/>
          <a:lstStyle/>
          <a:p>
            <a:r>
              <a:rPr lang="de-DE" dirty="0"/>
              <a:t>Key Takeaways </a:t>
            </a:r>
            <a:r>
              <a:rPr lang="de-DE" dirty="0" err="1"/>
              <a:t>Document</a:t>
            </a:r>
            <a:r>
              <a:rPr lang="de-DE" dirty="0"/>
              <a:t> Stores</a:t>
            </a:r>
            <a:endParaRPr lang="en-GB" dirty="0"/>
          </a:p>
        </p:txBody>
      </p:sp>
    </p:spTree>
    <p:extLst>
      <p:ext uri="{BB962C8B-B14F-4D97-AF65-F5344CB8AC3E}">
        <p14:creationId xmlns:p14="http://schemas.microsoft.com/office/powerpoint/2010/main" val="317078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2"/>
              </a:rPr>
              <a:t>https://db-engines.com/de/ranking</a:t>
            </a:r>
            <a:endParaRPr lang="en-GB" dirty="0"/>
          </a:p>
          <a:p>
            <a:r>
              <a:rPr lang="de-DE" dirty="0">
                <a:hlinkClick r:id="rId3"/>
              </a:rPr>
              <a:t>https://github.com/ramnes/awesome-mongodb</a:t>
            </a:r>
            <a:endParaRPr lang="de-DE" dirty="0"/>
          </a:p>
          <a:p>
            <a:r>
              <a:rPr lang="de-DE" dirty="0">
                <a:hlinkClick r:id="rId4"/>
              </a:rPr>
              <a:t>https://docs.mongodb.com/manual/</a:t>
            </a:r>
            <a:endParaRPr lang="de-DE" dirty="0"/>
          </a:p>
          <a:p>
            <a:r>
              <a:rPr lang="de-DE" dirty="0">
                <a:hlinkClick r:id="rId5"/>
              </a:rPr>
              <a:t>https://blog.panoply.io/couchdb-vs-mongodb</a:t>
            </a:r>
            <a:endParaRPr lang="de-DE" dirty="0"/>
          </a:p>
          <a:p>
            <a:r>
              <a:rPr lang="en-GB" dirty="0">
                <a:hlinkClick r:id="rId6"/>
              </a:rPr>
              <a:t>https://docs.couchbase.com/home/index.html</a:t>
            </a:r>
            <a:endParaRPr lang="en-GB" dirty="0"/>
          </a:p>
          <a:p>
            <a:r>
              <a:rPr lang="en-GB" dirty="0">
                <a:hlinkClick r:id="rId7"/>
              </a:rPr>
              <a:t>https://docs.couchdb.org/en/stable/</a:t>
            </a:r>
            <a:endParaRPr lang="en-GB" dirty="0"/>
          </a:p>
          <a:p>
            <a:r>
              <a:rPr lang="en-GB" dirty="0">
                <a:hlinkClick r:id="rId8"/>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31</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13.05.2020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4</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5</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3"/>
          <a:stretch>
            <a:fillRect/>
          </a:stretch>
        </p:blipFill>
        <p:spPr>
          <a:xfrm>
            <a:off x="677333" y="1180874"/>
            <a:ext cx="8596667" cy="4687465"/>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1450</Words>
  <Application>Microsoft Office PowerPoint</Application>
  <PresentationFormat>Breitbild</PresentationFormat>
  <Paragraphs>335</Paragraphs>
  <Slides>31</Slides>
  <Notes>26</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31</vt:i4>
      </vt:variant>
    </vt:vector>
  </HeadingPairs>
  <TitlesOfParts>
    <vt:vector size="35" baseType="lpstr">
      <vt:lpstr>Arial</vt:lpstr>
      <vt:lpstr>Calibri</vt:lpstr>
      <vt:lpstr>Wingdings 3</vt:lpstr>
      <vt:lpstr>Facette</vt:lpstr>
      <vt:lpstr>Document Stores</vt:lpstr>
      <vt:lpstr>Gliederung</vt:lpstr>
      <vt:lpstr>Documents</vt:lpstr>
      <vt:lpstr>CRUD Operations</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Aggregation</vt:lpstr>
      <vt:lpstr>Aufgabe</vt:lpstr>
      <vt:lpstr>Sharding</vt:lpstr>
      <vt:lpstr>Replikation</vt:lpstr>
      <vt:lpstr>Replikation</vt:lpstr>
      <vt:lpstr>Unterschiede</vt:lpstr>
      <vt:lpstr>MongoDB vs RDBMS</vt:lpstr>
      <vt:lpstr>PowerPoint-Präsentation</vt:lpstr>
      <vt:lpstr>PowerPoint-Präsentation</vt:lpstr>
      <vt:lpstr>Fragen</vt:lpstr>
      <vt:lpstr>Fragen </vt:lpstr>
      <vt:lpstr>Fragen</vt:lpstr>
      <vt:lpstr>PowerPoint-Präsentation</vt:lpstr>
      <vt:lpstr>Key Takeaways Document Stores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90</cp:revision>
  <dcterms:created xsi:type="dcterms:W3CDTF">2020-04-29T06:55:29Z</dcterms:created>
  <dcterms:modified xsi:type="dcterms:W3CDTF">2020-05-13T11:29:41Z</dcterms:modified>
</cp:coreProperties>
</file>